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mn-cs"/>
      </a:defRPr>
    </a:lvl5pPr>
    <a:lvl6pPr marL="2286000" algn="l" defTabSz="457200" rtl="0" eaLnBrk="1" latinLnBrk="0" hangingPunct="1">
      <a:defRPr kern="1200">
        <a:solidFill>
          <a:schemeClr val="tx1"/>
        </a:solidFill>
        <a:latin typeface="Times New Roman" charset="0"/>
        <a:ea typeface="ＭＳ Ｐゴシック" charset="0"/>
        <a:cs typeface="+mn-cs"/>
      </a:defRPr>
    </a:lvl6pPr>
    <a:lvl7pPr marL="2743200" algn="l" defTabSz="457200" rtl="0" eaLnBrk="1" latinLnBrk="0" hangingPunct="1">
      <a:defRPr kern="1200">
        <a:solidFill>
          <a:schemeClr val="tx1"/>
        </a:solidFill>
        <a:latin typeface="Times New Roman" charset="0"/>
        <a:ea typeface="ＭＳ Ｐゴシック" charset="0"/>
        <a:cs typeface="+mn-cs"/>
      </a:defRPr>
    </a:lvl7pPr>
    <a:lvl8pPr marL="3200400" algn="l" defTabSz="457200" rtl="0" eaLnBrk="1" latinLnBrk="0" hangingPunct="1">
      <a:defRPr kern="1200">
        <a:solidFill>
          <a:schemeClr val="tx1"/>
        </a:solidFill>
        <a:latin typeface="Times New Roman" charset="0"/>
        <a:ea typeface="ＭＳ Ｐゴシック" charset="0"/>
        <a:cs typeface="+mn-cs"/>
      </a:defRPr>
    </a:lvl8pPr>
    <a:lvl9pPr marL="3657600" algn="l" defTabSz="457200" rtl="0" eaLnBrk="1" latinLnBrk="0" hangingPunct="1">
      <a:defRPr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37" autoAdjust="0"/>
  </p:normalViewPr>
  <p:slideViewPr>
    <p:cSldViewPr>
      <p:cViewPr varScale="1">
        <p:scale>
          <a:sx n="107" d="100"/>
          <a:sy n="107" d="100"/>
        </p:scale>
        <p:origin x="-6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330"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sp>
        <p:nvSpPr>
          <p:cNvPr id="355335" name="Rectangle 7"/>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355336" name="Rectangle 8"/>
          <p:cNvSpPr>
            <a:spLocks noGrp="1" noChangeArrowheads="1"/>
          </p:cNvSpPr>
          <p:nvPr>
            <p:ph type="subTitle" idx="1"/>
          </p:nvPr>
        </p:nvSpPr>
        <p:spPr>
          <a:xfrm>
            <a:off x="762000" y="3765550"/>
            <a:ext cx="7696200" cy="2057400"/>
          </a:xfrm>
        </p:spPr>
        <p:txBody>
          <a:bodyPr/>
          <a:lstStyle>
            <a:lvl1pPr marL="0" indent="0">
              <a:buFont typeface="Wingdings" charset="0"/>
              <a:buNone/>
              <a:defRPr sz="2800">
                <a:latin typeface="Arial" charset="0"/>
              </a:defRPr>
            </a:lvl1pPr>
          </a:lstStyle>
          <a:p>
            <a:pPr lvl="0"/>
            <a:r>
              <a:rPr lang="en-US" noProof="0" smtClean="0"/>
              <a:t>Click to edit Master subtitle style</a:t>
            </a:r>
          </a:p>
        </p:txBody>
      </p:sp>
      <p:sp>
        <p:nvSpPr>
          <p:cNvPr id="355337" name="Rectangle 9"/>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355338" name="Rectangle 10"/>
          <p:cNvSpPr>
            <a:spLocks noGrp="1" noChangeArrowheads="1"/>
          </p:cNvSpPr>
          <p:nvPr>
            <p:ph type="ftr" sz="quarter" idx="3"/>
          </p:nvPr>
        </p:nvSpPr>
        <p:spPr/>
        <p:txBody>
          <a:bodyPr/>
          <a:lstStyle>
            <a:lvl1pPr>
              <a:defRPr/>
            </a:lvl1pPr>
          </a:lstStyle>
          <a:p>
            <a:endParaRPr lang="en-US"/>
          </a:p>
        </p:txBody>
      </p:sp>
      <p:sp>
        <p:nvSpPr>
          <p:cNvPr id="355339" name="Rectangle 11"/>
          <p:cNvSpPr>
            <a:spLocks noGrp="1" noChangeArrowheads="1"/>
          </p:cNvSpPr>
          <p:nvPr>
            <p:ph type="sldNum" sz="quarter" idx="4"/>
          </p:nvPr>
        </p:nvSpPr>
        <p:spPr>
          <a:xfrm>
            <a:off x="6553200" y="6248400"/>
            <a:ext cx="2133600" cy="457200"/>
          </a:xfrm>
        </p:spPr>
        <p:txBody>
          <a:bodyPr/>
          <a:lstStyle>
            <a:lvl1pPr>
              <a:defRPr b="1"/>
            </a:lvl1pPr>
          </a:lstStyle>
          <a:p>
            <a:fld id="{53B4889F-3AA0-8442-BA88-24158FD62319}" type="slidenum">
              <a:rPr lang="en-US"/>
              <a:pPr/>
              <a:t>‹#›</a:t>
            </a:fld>
            <a:endParaRPr lang="en-US"/>
          </a:p>
        </p:txBody>
      </p:sp>
      <p:grpSp>
        <p:nvGrpSpPr>
          <p:cNvPr id="355342" name="Group 14"/>
          <p:cNvGrpSpPr>
            <a:grpSpLocks/>
          </p:cNvGrpSpPr>
          <p:nvPr/>
        </p:nvGrpSpPr>
        <p:grpSpPr bwMode="auto">
          <a:xfrm>
            <a:off x="381000" y="304800"/>
            <a:ext cx="8391525" cy="5791200"/>
            <a:chOff x="240" y="192"/>
            <a:chExt cx="5286" cy="3648"/>
          </a:xfrm>
        </p:grpSpPr>
        <p:sp>
          <p:nvSpPr>
            <p:cNvPr id="355331" name="Rectangle 3"/>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p>
          </p:txBody>
        </p:sp>
        <p:sp>
          <p:nvSpPr>
            <p:cNvPr id="355332" name="Rectangle 4"/>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sp>
          <p:nvSpPr>
            <p:cNvPr id="355333" name="Rectangle 5"/>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p>
          </p:txBody>
        </p:sp>
        <p:sp>
          <p:nvSpPr>
            <p:cNvPr id="355334" name="Rectangle 6"/>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sp>
          <p:nvSpPr>
            <p:cNvPr id="355340" name="Line 12"/>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5341" name="Rectangle 13"/>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gr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5F1D80-3274-2641-AECE-35E67C687F92}" type="slidenum">
              <a:rPr lang="en-US"/>
              <a:pPr/>
              <a:t>‹#›</a:t>
            </a:fld>
            <a:endParaRPr lang="en-US"/>
          </a:p>
        </p:txBody>
      </p:sp>
    </p:spTree>
    <p:extLst>
      <p:ext uri="{BB962C8B-B14F-4D97-AF65-F5344CB8AC3E}">
        <p14:creationId xmlns:p14="http://schemas.microsoft.com/office/powerpoint/2010/main" val="2544192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CEF21E-B80B-0545-96AF-AB704D51216C}" type="slidenum">
              <a:rPr lang="en-US"/>
              <a:pPr/>
              <a:t>‹#›</a:t>
            </a:fld>
            <a:endParaRPr lang="en-US"/>
          </a:p>
        </p:txBody>
      </p:sp>
    </p:spTree>
    <p:extLst>
      <p:ext uri="{BB962C8B-B14F-4D97-AF65-F5344CB8AC3E}">
        <p14:creationId xmlns:p14="http://schemas.microsoft.com/office/powerpoint/2010/main" val="170569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2BBB42-3945-0848-BB38-84526F2CCCDF}" type="slidenum">
              <a:rPr lang="en-US"/>
              <a:pPr/>
              <a:t>‹#›</a:t>
            </a:fld>
            <a:endParaRPr lang="en-US"/>
          </a:p>
        </p:txBody>
      </p:sp>
    </p:spTree>
    <p:extLst>
      <p:ext uri="{BB962C8B-B14F-4D97-AF65-F5344CB8AC3E}">
        <p14:creationId xmlns:p14="http://schemas.microsoft.com/office/powerpoint/2010/main" val="214688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2FA324-3597-8847-8919-64A3D1B1E0D8}" type="slidenum">
              <a:rPr lang="en-US"/>
              <a:pPr/>
              <a:t>‹#›</a:t>
            </a:fld>
            <a:endParaRPr lang="en-US"/>
          </a:p>
        </p:txBody>
      </p:sp>
    </p:spTree>
    <p:extLst>
      <p:ext uri="{BB962C8B-B14F-4D97-AF65-F5344CB8AC3E}">
        <p14:creationId xmlns:p14="http://schemas.microsoft.com/office/powerpoint/2010/main" val="2849926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DCBD7B-9FCD-124F-8CDC-AD4B59886373}" type="slidenum">
              <a:rPr lang="en-US"/>
              <a:pPr/>
              <a:t>‹#›</a:t>
            </a:fld>
            <a:endParaRPr lang="en-US"/>
          </a:p>
        </p:txBody>
      </p:sp>
    </p:spTree>
    <p:extLst>
      <p:ext uri="{BB962C8B-B14F-4D97-AF65-F5344CB8AC3E}">
        <p14:creationId xmlns:p14="http://schemas.microsoft.com/office/powerpoint/2010/main" val="350627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936446-7F53-C943-A61A-A5F8A6AAFE2F}" type="slidenum">
              <a:rPr lang="en-US"/>
              <a:pPr/>
              <a:t>‹#›</a:t>
            </a:fld>
            <a:endParaRPr lang="en-US"/>
          </a:p>
        </p:txBody>
      </p:sp>
    </p:spTree>
    <p:extLst>
      <p:ext uri="{BB962C8B-B14F-4D97-AF65-F5344CB8AC3E}">
        <p14:creationId xmlns:p14="http://schemas.microsoft.com/office/powerpoint/2010/main" val="217269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E2A1892-FD12-084C-8EBA-DAB3D5EC89CA}" type="slidenum">
              <a:rPr lang="en-US"/>
              <a:pPr/>
              <a:t>‹#›</a:t>
            </a:fld>
            <a:endParaRPr lang="en-US"/>
          </a:p>
        </p:txBody>
      </p:sp>
    </p:spTree>
    <p:extLst>
      <p:ext uri="{BB962C8B-B14F-4D97-AF65-F5344CB8AC3E}">
        <p14:creationId xmlns:p14="http://schemas.microsoft.com/office/powerpoint/2010/main" val="144388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A3C48D2-4017-FF48-8291-D6D0290C5EDC}" type="slidenum">
              <a:rPr lang="en-US"/>
              <a:pPr/>
              <a:t>‹#›</a:t>
            </a:fld>
            <a:endParaRPr lang="en-US"/>
          </a:p>
        </p:txBody>
      </p:sp>
    </p:spTree>
    <p:extLst>
      <p:ext uri="{BB962C8B-B14F-4D97-AF65-F5344CB8AC3E}">
        <p14:creationId xmlns:p14="http://schemas.microsoft.com/office/powerpoint/2010/main" val="157392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8CB812-6832-0A4E-B889-D714C74BB015}" type="slidenum">
              <a:rPr lang="en-US"/>
              <a:pPr/>
              <a:t>‹#›</a:t>
            </a:fld>
            <a:endParaRPr lang="en-US"/>
          </a:p>
        </p:txBody>
      </p:sp>
    </p:spTree>
    <p:extLst>
      <p:ext uri="{BB962C8B-B14F-4D97-AF65-F5344CB8AC3E}">
        <p14:creationId xmlns:p14="http://schemas.microsoft.com/office/powerpoint/2010/main" val="324205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64C4C6-0418-AC4A-A9C9-B5BF698B981B}" type="slidenum">
              <a:rPr lang="en-US"/>
              <a:pPr/>
              <a:t>‹#›</a:t>
            </a:fld>
            <a:endParaRPr lang="en-US"/>
          </a:p>
        </p:txBody>
      </p:sp>
    </p:spTree>
    <p:extLst>
      <p:ext uri="{BB962C8B-B14F-4D97-AF65-F5344CB8AC3E}">
        <p14:creationId xmlns:p14="http://schemas.microsoft.com/office/powerpoint/2010/main" val="18313156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354307"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54308"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35430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354310"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5B26F632-C67A-FD4B-9C5B-4805C9D9E2D9}" type="slidenum">
              <a:rPr lang="en-US"/>
              <a:pPr/>
              <a:t>‹#›</a:t>
            </a:fld>
            <a:endParaRPr lang="en-US"/>
          </a:p>
        </p:txBody>
      </p:sp>
      <p:grpSp>
        <p:nvGrpSpPr>
          <p:cNvPr id="354329" name="Group 25"/>
          <p:cNvGrpSpPr>
            <a:grpSpLocks/>
          </p:cNvGrpSpPr>
          <p:nvPr/>
        </p:nvGrpSpPr>
        <p:grpSpPr bwMode="auto">
          <a:xfrm>
            <a:off x="279400" y="152400"/>
            <a:ext cx="8686800" cy="1600200"/>
            <a:chOff x="176" y="96"/>
            <a:chExt cx="5472" cy="1008"/>
          </a:xfrm>
        </p:grpSpPr>
        <p:sp>
          <p:nvSpPr>
            <p:cNvPr id="354311" name="Line 7"/>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54312" name="Rectangle 8"/>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sp>
          <p:nvSpPr>
            <p:cNvPr id="354313" name="Rectangle 9"/>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sp>
          <p:nvSpPr>
            <p:cNvPr id="354314" name="Rectangle 10"/>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sp>
          <p:nvSpPr>
            <p:cNvPr id="354315" name="Rectangle 11"/>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p>
          </p:txBody>
        </p:sp>
      </p:gr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charset="0"/>
          <a:ea typeface="ＭＳ Ｐゴシック" charset="0"/>
        </a:defRPr>
      </a:lvl2pPr>
      <a:lvl3pPr algn="l" rtl="0" eaLnBrk="1" fontAlgn="base" hangingPunct="1">
        <a:spcBef>
          <a:spcPct val="0"/>
        </a:spcBef>
        <a:spcAft>
          <a:spcPct val="0"/>
        </a:spcAft>
        <a:defRPr sz="4400">
          <a:solidFill>
            <a:schemeClr val="tx2"/>
          </a:solidFill>
          <a:latin typeface="Times New Roman" charset="0"/>
          <a:ea typeface="ＭＳ Ｐゴシック" charset="0"/>
        </a:defRPr>
      </a:lvl3pPr>
      <a:lvl4pPr algn="l" rtl="0" eaLnBrk="1" fontAlgn="base" hangingPunct="1">
        <a:spcBef>
          <a:spcPct val="0"/>
        </a:spcBef>
        <a:spcAft>
          <a:spcPct val="0"/>
        </a:spcAft>
        <a:defRPr sz="4400">
          <a:solidFill>
            <a:schemeClr val="tx2"/>
          </a:solidFill>
          <a:latin typeface="Times New Roman" charset="0"/>
          <a:ea typeface="ＭＳ Ｐゴシック" charset="0"/>
        </a:defRPr>
      </a:lvl4pPr>
      <a:lvl5pPr algn="l" rtl="0" eaLnBrk="1" fontAlgn="base" hangingPunct="1">
        <a:spcBef>
          <a:spcPct val="0"/>
        </a:spcBef>
        <a:spcAft>
          <a:spcPct val="0"/>
        </a:spcAft>
        <a:defRPr sz="4400">
          <a:solidFill>
            <a:schemeClr val="tx2"/>
          </a:solidFill>
          <a:latin typeface="Times New Roman" charset="0"/>
          <a:ea typeface="ＭＳ Ｐゴシック" charset="0"/>
        </a:defRPr>
      </a:lvl5pPr>
      <a:lvl6pPr marL="457200" algn="l" rtl="0" eaLnBrk="1" fontAlgn="base" hangingPunct="1">
        <a:spcBef>
          <a:spcPct val="0"/>
        </a:spcBef>
        <a:spcAft>
          <a:spcPct val="0"/>
        </a:spcAft>
        <a:defRPr sz="4400">
          <a:solidFill>
            <a:schemeClr val="tx2"/>
          </a:solidFill>
          <a:latin typeface="Times New Roman" charset="0"/>
          <a:ea typeface="ＭＳ Ｐゴシック" charset="0"/>
        </a:defRPr>
      </a:lvl6pPr>
      <a:lvl7pPr marL="914400" algn="l" rtl="0" eaLnBrk="1" fontAlgn="base" hangingPunct="1">
        <a:spcBef>
          <a:spcPct val="0"/>
        </a:spcBef>
        <a:spcAft>
          <a:spcPct val="0"/>
        </a:spcAft>
        <a:defRPr sz="4400">
          <a:solidFill>
            <a:schemeClr val="tx2"/>
          </a:solidFill>
          <a:latin typeface="Times New Roman" charset="0"/>
          <a:ea typeface="ＭＳ Ｐゴシック" charset="0"/>
        </a:defRPr>
      </a:lvl7pPr>
      <a:lvl8pPr marL="1371600" algn="l" rtl="0" eaLnBrk="1" fontAlgn="base" hangingPunct="1">
        <a:spcBef>
          <a:spcPct val="0"/>
        </a:spcBef>
        <a:spcAft>
          <a:spcPct val="0"/>
        </a:spcAft>
        <a:defRPr sz="4400">
          <a:solidFill>
            <a:schemeClr val="tx2"/>
          </a:solidFill>
          <a:latin typeface="Times New Roman" charset="0"/>
          <a:ea typeface="ＭＳ Ｐゴシック" charset="0"/>
        </a:defRPr>
      </a:lvl8pPr>
      <a:lvl9pPr marL="1828800" algn="l" rtl="0" eaLnBrk="1" fontAlgn="base" hangingPunct="1">
        <a:spcBef>
          <a:spcPct val="0"/>
        </a:spcBef>
        <a:spcAft>
          <a:spcPct val="0"/>
        </a:spcAft>
        <a:defRPr sz="4400">
          <a:solidFill>
            <a:schemeClr val="tx2"/>
          </a:solidFill>
          <a:latin typeface="Times New Roman" charset="0"/>
          <a:ea typeface="ＭＳ Ｐゴシック" charset="0"/>
        </a:defRPr>
      </a:lvl9pPr>
    </p:titleStyle>
    <p:bodyStyle>
      <a:lvl1pPr marL="469900" indent="-469900" algn="l" rtl="0" eaLnBrk="1" fontAlgn="base" hangingPunct="1">
        <a:spcBef>
          <a:spcPct val="20000"/>
        </a:spcBef>
        <a:spcAft>
          <a:spcPct val="0"/>
        </a:spcAft>
        <a:buClr>
          <a:schemeClr val="bg2"/>
        </a:buClr>
        <a:buSzPct val="70000"/>
        <a:buFont typeface="Wingdings" charset="0"/>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charset="0"/>
        <a:buChar char="n"/>
        <a:defRPr sz="2800">
          <a:solidFill>
            <a:schemeClr val="tx1"/>
          </a:solidFill>
          <a:latin typeface="+mn-lt"/>
          <a:ea typeface="+mn-ea"/>
        </a:defRPr>
      </a:lvl2pPr>
      <a:lvl3pPr marL="1377950" indent="-468313" algn="l" rtl="0" eaLnBrk="1" fontAlgn="base" hangingPunct="1">
        <a:spcBef>
          <a:spcPct val="20000"/>
        </a:spcBef>
        <a:spcAft>
          <a:spcPct val="0"/>
        </a:spcAft>
        <a:buClr>
          <a:schemeClr val="bg2"/>
        </a:buClr>
        <a:buSzPct val="65000"/>
        <a:buFont typeface="Wingdings" charset="0"/>
        <a:buChar char="o"/>
        <a:defRPr sz="2400">
          <a:solidFill>
            <a:schemeClr val="tx1"/>
          </a:solidFill>
          <a:latin typeface="+mn-lt"/>
          <a:ea typeface="+mn-ea"/>
        </a:defRPr>
      </a:lvl3pPr>
      <a:lvl4pPr marL="1827213" indent="-438150" algn="l" rtl="0" eaLnBrk="1" fontAlgn="base" hangingPunct="1">
        <a:spcBef>
          <a:spcPct val="20000"/>
        </a:spcBef>
        <a:spcAft>
          <a:spcPct val="0"/>
        </a:spcAft>
        <a:buClr>
          <a:schemeClr val="accent2"/>
        </a:buClr>
        <a:buSzPct val="75000"/>
        <a:buFont typeface="Wingdings" charset="0"/>
        <a:buChar char="n"/>
        <a:defRPr sz="2000">
          <a:solidFill>
            <a:schemeClr val="tx1"/>
          </a:solidFill>
          <a:latin typeface="+mn-lt"/>
          <a:ea typeface="+mn-ea"/>
        </a:defRPr>
      </a:lvl4pPr>
      <a:lvl5pPr marL="2297113" indent="-468313" algn="l" rtl="0" eaLnBrk="1" fontAlgn="base" hangingPunct="1">
        <a:spcBef>
          <a:spcPct val="20000"/>
        </a:spcBef>
        <a:spcAft>
          <a:spcPct val="0"/>
        </a:spcAft>
        <a:buClr>
          <a:schemeClr val="accent1"/>
        </a:buClr>
        <a:buSzPct val="50000"/>
        <a:buFont typeface="Wingdings" charset="0"/>
        <a:buChar char="o"/>
        <a:defRPr sz="2000">
          <a:solidFill>
            <a:schemeClr val="tx1"/>
          </a:solidFill>
          <a:latin typeface="+mn-lt"/>
          <a:ea typeface="+mn-ea"/>
        </a:defRPr>
      </a:lvl5pPr>
      <a:lvl6pPr marL="2754313" indent="-468313" algn="l" rtl="0" eaLnBrk="1" fontAlgn="base" hangingPunct="1">
        <a:spcBef>
          <a:spcPct val="20000"/>
        </a:spcBef>
        <a:spcAft>
          <a:spcPct val="0"/>
        </a:spcAft>
        <a:buClr>
          <a:schemeClr val="accent1"/>
        </a:buClr>
        <a:buSzPct val="50000"/>
        <a:buFont typeface="Wingdings" charset="0"/>
        <a:buChar char="o"/>
        <a:defRPr sz="2000">
          <a:solidFill>
            <a:schemeClr val="tx1"/>
          </a:solidFill>
          <a:latin typeface="+mn-lt"/>
          <a:ea typeface="+mn-ea"/>
        </a:defRPr>
      </a:lvl6pPr>
      <a:lvl7pPr marL="3211513" indent="-468313" algn="l" rtl="0" eaLnBrk="1" fontAlgn="base" hangingPunct="1">
        <a:spcBef>
          <a:spcPct val="20000"/>
        </a:spcBef>
        <a:spcAft>
          <a:spcPct val="0"/>
        </a:spcAft>
        <a:buClr>
          <a:schemeClr val="accent1"/>
        </a:buClr>
        <a:buSzPct val="50000"/>
        <a:buFont typeface="Wingdings" charset="0"/>
        <a:buChar char="o"/>
        <a:defRPr sz="2000">
          <a:solidFill>
            <a:schemeClr val="tx1"/>
          </a:solidFill>
          <a:latin typeface="+mn-lt"/>
          <a:ea typeface="+mn-ea"/>
        </a:defRPr>
      </a:lvl7pPr>
      <a:lvl8pPr marL="3668713" indent="-468313" algn="l" rtl="0" eaLnBrk="1" fontAlgn="base" hangingPunct="1">
        <a:spcBef>
          <a:spcPct val="20000"/>
        </a:spcBef>
        <a:spcAft>
          <a:spcPct val="0"/>
        </a:spcAft>
        <a:buClr>
          <a:schemeClr val="accent1"/>
        </a:buClr>
        <a:buSzPct val="50000"/>
        <a:buFont typeface="Wingdings" charset="0"/>
        <a:buChar char="o"/>
        <a:defRPr sz="2000">
          <a:solidFill>
            <a:schemeClr val="tx1"/>
          </a:solidFill>
          <a:latin typeface="+mn-lt"/>
          <a:ea typeface="+mn-ea"/>
        </a:defRPr>
      </a:lvl8pPr>
      <a:lvl9pPr marL="4125913" indent="-468313" algn="l" rtl="0" eaLnBrk="1" fontAlgn="base" hangingPunct="1">
        <a:spcBef>
          <a:spcPct val="20000"/>
        </a:spcBef>
        <a:spcAft>
          <a:spcPct val="0"/>
        </a:spcAft>
        <a:buClr>
          <a:schemeClr val="accent1"/>
        </a:buClr>
        <a:buSzPct val="50000"/>
        <a:buFont typeface="Wingdings" charset="0"/>
        <a:buChar char="o"/>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082" y="1342496"/>
            <a:ext cx="7696200" cy="2057400"/>
          </a:xfrm>
        </p:spPr>
        <p:txBody>
          <a:bodyPr/>
          <a:lstStyle/>
          <a:p>
            <a:r>
              <a:rPr lang="en-US" dirty="0" smtClean="0"/>
              <a:t>Comparative Sociology</a:t>
            </a:r>
            <a:endParaRPr lang="en-US" dirty="0"/>
          </a:p>
        </p:txBody>
      </p:sp>
      <p:sp>
        <p:nvSpPr>
          <p:cNvPr id="3" name="Subtitle 2"/>
          <p:cNvSpPr>
            <a:spLocks noGrp="1"/>
          </p:cNvSpPr>
          <p:nvPr>
            <p:ph type="subTitle" idx="1"/>
          </p:nvPr>
        </p:nvSpPr>
        <p:spPr/>
        <p:txBody>
          <a:bodyPr/>
          <a:lstStyle/>
          <a:p>
            <a:r>
              <a:rPr lang="en-US" dirty="0" smtClean="0"/>
              <a:t>Ms. </a:t>
            </a:r>
            <a:r>
              <a:rPr lang="en-US" dirty="0" err="1" smtClean="0"/>
              <a:t>Bushra</a:t>
            </a:r>
            <a:r>
              <a:rPr lang="en-US" dirty="0" smtClean="0"/>
              <a:t> Fatima</a:t>
            </a:r>
            <a:endParaRPr lang="en-US" dirty="0" smtClean="0"/>
          </a:p>
          <a:p>
            <a:r>
              <a:rPr lang="en-US" sz="2000" dirty="0" smtClean="0"/>
              <a:t>Assistant </a:t>
            </a:r>
            <a:r>
              <a:rPr lang="en-US" sz="2000" dirty="0" smtClean="0"/>
              <a:t>Professor</a:t>
            </a:r>
          </a:p>
          <a:p>
            <a:r>
              <a:rPr lang="en-US" sz="2000" dirty="0" smtClean="0"/>
              <a:t>Shia P.G. College, </a:t>
            </a:r>
            <a:r>
              <a:rPr lang="en-US" sz="2000" dirty="0" err="1" smtClean="0"/>
              <a:t>Lucknow</a:t>
            </a:r>
            <a:endParaRPr lang="en-US" sz="2000" dirty="0" smtClean="0"/>
          </a:p>
          <a:p>
            <a:endParaRPr lang="en-US" sz="2000" dirty="0"/>
          </a:p>
        </p:txBody>
      </p:sp>
    </p:spTree>
    <p:extLst>
      <p:ext uri="{BB962C8B-B14F-4D97-AF65-F5344CB8AC3E}">
        <p14:creationId xmlns:p14="http://schemas.microsoft.com/office/powerpoint/2010/main" val="31061616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Comparative Sociology</a:t>
            </a:r>
            <a:endParaRPr lang="en-US" dirty="0"/>
          </a:p>
        </p:txBody>
      </p:sp>
      <p:sp>
        <p:nvSpPr>
          <p:cNvPr id="3" name="Content Placeholder 2"/>
          <p:cNvSpPr>
            <a:spLocks noGrp="1"/>
          </p:cNvSpPr>
          <p:nvPr>
            <p:ph idx="1"/>
          </p:nvPr>
        </p:nvSpPr>
        <p:spPr/>
        <p:txBody>
          <a:bodyPr/>
          <a:lstStyle/>
          <a:p>
            <a:pPr marL="0" indent="0">
              <a:buNone/>
            </a:pPr>
            <a:r>
              <a:rPr lang="en-US" sz="2800" dirty="0" smtClean="0"/>
              <a:t>Under the scope of Comparative Sociology we can study on the one hand various primitive societies, on the other modern societies and at another instance the comparative study of these two societies can also be made.</a:t>
            </a:r>
          </a:p>
          <a:p>
            <a:r>
              <a:rPr lang="en-US" sz="2800" dirty="0" smtClean="0"/>
              <a:t>It comparatively studies the societies.</a:t>
            </a:r>
          </a:p>
          <a:p>
            <a:r>
              <a:rPr lang="en-US" sz="2800" dirty="0" smtClean="0"/>
              <a:t>It comparatively studies the religion and culture of societies.</a:t>
            </a:r>
          </a:p>
        </p:txBody>
      </p:sp>
    </p:spTree>
    <p:extLst>
      <p:ext uri="{BB962C8B-B14F-4D97-AF65-F5344CB8AC3E}">
        <p14:creationId xmlns:p14="http://schemas.microsoft.com/office/powerpoint/2010/main" val="18834304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sz="2800" dirty="0" smtClean="0"/>
              <a:t>It comparatively studies the institution and </a:t>
            </a:r>
            <a:r>
              <a:rPr lang="en-US" sz="2800" dirty="0" err="1" smtClean="0"/>
              <a:t>organisations</a:t>
            </a:r>
            <a:r>
              <a:rPr lang="en-US" sz="2800" dirty="0" smtClean="0"/>
              <a:t> (Social, Economic &amp; Political)</a:t>
            </a:r>
          </a:p>
          <a:p>
            <a:r>
              <a:rPr lang="en-US" sz="2800" dirty="0" smtClean="0"/>
              <a:t>Ecology</a:t>
            </a:r>
          </a:p>
          <a:p>
            <a:r>
              <a:rPr lang="en-US" sz="2800" dirty="0" smtClean="0"/>
              <a:t>Groups and collectivities</a:t>
            </a:r>
          </a:p>
          <a:p>
            <a:r>
              <a:rPr lang="en-US" sz="2800" dirty="0" smtClean="0"/>
              <a:t>Interactions</a:t>
            </a:r>
          </a:p>
          <a:p>
            <a:r>
              <a:rPr lang="en-US" sz="2800" dirty="0" smtClean="0"/>
              <a:t>Cross- Societal studies</a:t>
            </a:r>
          </a:p>
          <a:p>
            <a:endParaRPr lang="en-US" sz="2800" dirty="0"/>
          </a:p>
        </p:txBody>
      </p:sp>
    </p:spTree>
    <p:extLst>
      <p:ext uri="{BB962C8B-B14F-4D97-AF65-F5344CB8AC3E}">
        <p14:creationId xmlns:p14="http://schemas.microsoft.com/office/powerpoint/2010/main" val="40262429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792" y="533400"/>
            <a:ext cx="8421008" cy="1143000"/>
          </a:xfrm>
        </p:spPr>
        <p:txBody>
          <a:bodyPr/>
          <a:lstStyle/>
          <a:p>
            <a:r>
              <a:rPr lang="en-US" sz="4200" dirty="0" smtClean="0"/>
              <a:t>Importance of Comparative Sociology</a:t>
            </a:r>
            <a:endParaRPr lang="en-US" sz="4200" dirty="0"/>
          </a:p>
        </p:txBody>
      </p:sp>
      <p:sp>
        <p:nvSpPr>
          <p:cNvPr id="3" name="Content Placeholder 2"/>
          <p:cNvSpPr>
            <a:spLocks noGrp="1"/>
          </p:cNvSpPr>
          <p:nvPr>
            <p:ph idx="1"/>
          </p:nvPr>
        </p:nvSpPr>
        <p:spPr/>
        <p:txBody>
          <a:bodyPr/>
          <a:lstStyle/>
          <a:p>
            <a:r>
              <a:rPr lang="en-US" sz="2800" dirty="0" err="1" smtClean="0"/>
              <a:t>Andreski</a:t>
            </a:r>
            <a:r>
              <a:rPr lang="en-US" sz="2800" dirty="0" smtClean="0"/>
              <a:t> has written that the comparative study of groups and society can add to international co-operation and integration.</a:t>
            </a:r>
          </a:p>
          <a:p>
            <a:r>
              <a:rPr lang="en-US" sz="2800" dirty="0" smtClean="0"/>
              <a:t>The knowledge attained by the study of Comparative Sociology can also play a significant role in decreasing unjust and unnecessary emotional attachment towards ones own society and culture, bias ethics and sense of disdain to other societies and groups.</a:t>
            </a:r>
          </a:p>
          <a:p>
            <a:endParaRPr lang="en-US" sz="2800" dirty="0"/>
          </a:p>
        </p:txBody>
      </p:sp>
    </p:spTree>
    <p:extLst>
      <p:ext uri="{BB962C8B-B14F-4D97-AF65-F5344CB8AC3E}">
        <p14:creationId xmlns:p14="http://schemas.microsoft.com/office/powerpoint/2010/main" val="40969407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sz="2800" dirty="0" smtClean="0"/>
              <a:t>The hidden fundamental uniformities behind the external varieties of the world that can be easily brought on surface by Comparative Sociology.</a:t>
            </a:r>
          </a:p>
          <a:p>
            <a:r>
              <a:rPr lang="en-US" sz="2800" dirty="0" smtClean="0"/>
              <a:t>UNESCO has also emphasized the development of Comparative Sociology for international integration and co-operation in the book International Culture and Comparative Sociology published by UNESCO.</a:t>
            </a:r>
          </a:p>
          <a:p>
            <a:endParaRPr lang="en-US" sz="2800" dirty="0"/>
          </a:p>
        </p:txBody>
      </p:sp>
    </p:spTree>
    <p:extLst>
      <p:ext uri="{BB962C8B-B14F-4D97-AF65-F5344CB8AC3E}">
        <p14:creationId xmlns:p14="http://schemas.microsoft.com/office/powerpoint/2010/main" val="8176180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err="1" smtClean="0"/>
              <a:t>Oplinger</a:t>
            </a:r>
            <a:r>
              <a:rPr lang="en-US" dirty="0" smtClean="0"/>
              <a:t>, J. , An Introduction to Comparative Sociology</a:t>
            </a:r>
          </a:p>
          <a:p>
            <a:r>
              <a:rPr lang="en-US" dirty="0" err="1" smtClean="0"/>
              <a:t>Andreski</a:t>
            </a:r>
            <a:r>
              <a:rPr lang="en-US" dirty="0" smtClean="0"/>
              <a:t>, S., The Uses of Comparative Sociology</a:t>
            </a:r>
            <a:endParaRPr lang="en-US" dirty="0"/>
          </a:p>
        </p:txBody>
      </p:sp>
    </p:spTree>
    <p:extLst>
      <p:ext uri="{BB962C8B-B14F-4D97-AF65-F5344CB8AC3E}">
        <p14:creationId xmlns:p14="http://schemas.microsoft.com/office/powerpoint/2010/main" val="41259356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5534" y="1460230"/>
            <a:ext cx="5809000" cy="2057400"/>
          </a:xfrm>
        </p:spPr>
        <p:txBody>
          <a:bodyPr/>
          <a:lstStyle/>
          <a:p>
            <a:r>
              <a:rPr lang="en-US" sz="8800" dirty="0" smtClean="0"/>
              <a:t>Thank You</a:t>
            </a:r>
            <a:endParaRPr lang="en-US" sz="8800" dirty="0"/>
          </a:p>
        </p:txBody>
      </p:sp>
    </p:spTree>
    <p:extLst>
      <p:ext uri="{BB962C8B-B14F-4D97-AF65-F5344CB8AC3E}">
        <p14:creationId xmlns:p14="http://schemas.microsoft.com/office/powerpoint/2010/main" val="8638483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Sociology</a:t>
            </a:r>
            <a:endParaRPr lang="en-US" dirty="0"/>
          </a:p>
        </p:txBody>
      </p:sp>
      <p:sp>
        <p:nvSpPr>
          <p:cNvPr id="3" name="Content Placeholder 2"/>
          <p:cNvSpPr>
            <a:spLocks noGrp="1"/>
          </p:cNvSpPr>
          <p:nvPr>
            <p:ph idx="1"/>
          </p:nvPr>
        </p:nvSpPr>
        <p:spPr/>
        <p:txBody>
          <a:bodyPr/>
          <a:lstStyle/>
          <a:p>
            <a:r>
              <a:rPr lang="en-US" sz="2800" dirty="0" smtClean="0"/>
              <a:t>Comparative Sociology is a specialized branch of general Sociology. </a:t>
            </a:r>
          </a:p>
          <a:p>
            <a:r>
              <a:rPr lang="en-US" sz="2800" dirty="0" smtClean="0"/>
              <a:t>It compares two or more than two societies at one point of time and provide generalization.</a:t>
            </a:r>
          </a:p>
          <a:p>
            <a:r>
              <a:rPr lang="en-US" sz="2800" dirty="0" smtClean="0"/>
              <a:t>It's main content lies in the study of the Organism (constitution) of groups and organizations, their jurisdiction, their problems, concept of vision and in mutual comparison of these to ascertain the affinities and disparities underlying them.</a:t>
            </a:r>
          </a:p>
        </p:txBody>
      </p:sp>
    </p:spTree>
    <p:extLst>
      <p:ext uri="{BB962C8B-B14F-4D97-AF65-F5344CB8AC3E}">
        <p14:creationId xmlns:p14="http://schemas.microsoft.com/office/powerpoint/2010/main" val="31035119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sz="2700" dirty="0" smtClean="0"/>
              <a:t>It brings out the generalization and prediction after comparing two or many societies</a:t>
            </a:r>
          </a:p>
          <a:p>
            <a:r>
              <a:rPr lang="en-US" sz="2700" dirty="0" smtClean="0"/>
              <a:t>Generalizations are given by using comparative method.</a:t>
            </a:r>
          </a:p>
          <a:p>
            <a:r>
              <a:rPr lang="en-US" sz="2700" dirty="0" smtClean="0"/>
              <a:t>The comparative study of primitive and modern society is placed at a prime location in this specialized branch of Sociology.</a:t>
            </a:r>
          </a:p>
          <a:p>
            <a:r>
              <a:rPr lang="en-US" sz="2700" dirty="0" err="1" smtClean="0"/>
              <a:t>Stanislav</a:t>
            </a:r>
            <a:r>
              <a:rPr lang="en-US" sz="2700" dirty="0" smtClean="0"/>
              <a:t> </a:t>
            </a:r>
            <a:r>
              <a:rPr lang="en-US" sz="2700" dirty="0" err="1" smtClean="0"/>
              <a:t>Andreski</a:t>
            </a:r>
            <a:r>
              <a:rPr lang="en-US" sz="2700" dirty="0" smtClean="0"/>
              <a:t> has analyzed the content, scope and study method of comparative Sociology in his book The uses of Comparative Sociology.</a:t>
            </a:r>
          </a:p>
          <a:p>
            <a:endParaRPr lang="en-US" sz="2700" dirty="0" smtClean="0"/>
          </a:p>
          <a:p>
            <a:endParaRPr lang="en-US" sz="2700" dirty="0"/>
          </a:p>
        </p:txBody>
      </p:sp>
    </p:spTree>
    <p:extLst>
      <p:ext uri="{BB962C8B-B14F-4D97-AF65-F5344CB8AC3E}">
        <p14:creationId xmlns:p14="http://schemas.microsoft.com/office/powerpoint/2010/main" val="32752014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sz="2800" dirty="0" err="1" smtClean="0"/>
              <a:t>Andreski</a:t>
            </a:r>
            <a:r>
              <a:rPr lang="en-US" sz="2800" dirty="0" smtClean="0"/>
              <a:t> has emphasized that it is the prime requirement of comparison that there should be some affinity among the objects compared.</a:t>
            </a:r>
          </a:p>
          <a:p>
            <a:r>
              <a:rPr lang="en-US" sz="2800" dirty="0" err="1" smtClean="0"/>
              <a:t>Andreski</a:t>
            </a:r>
            <a:r>
              <a:rPr lang="en-US" sz="2800" dirty="0" smtClean="0"/>
              <a:t> has also emphasized that the parties on the base of which we study different aspects, should be real not imaginary.</a:t>
            </a:r>
          </a:p>
          <a:p>
            <a:r>
              <a:rPr lang="en-US" sz="2800" dirty="0" smtClean="0"/>
              <a:t>On these real bases the comparative study become scientific and real.</a:t>
            </a:r>
          </a:p>
          <a:p>
            <a:endParaRPr lang="en-US" sz="2800" dirty="0"/>
          </a:p>
        </p:txBody>
      </p:sp>
    </p:spTree>
    <p:extLst>
      <p:ext uri="{BB962C8B-B14F-4D97-AF65-F5344CB8AC3E}">
        <p14:creationId xmlns:p14="http://schemas.microsoft.com/office/powerpoint/2010/main" val="25419409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Comparison between Comparative Sociology and Social Anthropology</a:t>
            </a:r>
            <a:endParaRPr lang="en-US" sz="4000" dirty="0"/>
          </a:p>
        </p:txBody>
      </p:sp>
      <p:sp>
        <p:nvSpPr>
          <p:cNvPr id="3" name="Content Placeholder 2"/>
          <p:cNvSpPr>
            <a:spLocks noGrp="1"/>
          </p:cNvSpPr>
          <p:nvPr>
            <p:ph idx="1"/>
          </p:nvPr>
        </p:nvSpPr>
        <p:spPr/>
        <p:txBody>
          <a:bodyPr/>
          <a:lstStyle/>
          <a:p>
            <a:r>
              <a:rPr lang="en-US" sz="2800" dirty="0" smtClean="0"/>
              <a:t>In Social Anthropology comparative method is used .</a:t>
            </a:r>
          </a:p>
          <a:p>
            <a:r>
              <a:rPr lang="en-US" sz="2800" dirty="0" smtClean="0"/>
              <a:t>According to Radcliffe Brown," Social Anthropology is nothing but Comparative Sociology."</a:t>
            </a:r>
          </a:p>
          <a:p>
            <a:r>
              <a:rPr lang="en-US" sz="2800" dirty="0" smtClean="0"/>
              <a:t>There is very little difference between Comparative Sociology and Social Anthropology, at research level both the discipline follow similar kind of principals and study similar type of topics.</a:t>
            </a:r>
            <a:endParaRPr lang="en-US" sz="2800" dirty="0"/>
          </a:p>
        </p:txBody>
      </p:sp>
    </p:spTree>
    <p:extLst>
      <p:ext uri="{BB962C8B-B14F-4D97-AF65-F5344CB8AC3E}">
        <p14:creationId xmlns:p14="http://schemas.microsoft.com/office/powerpoint/2010/main" val="3324742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17308" cy="1143000"/>
          </a:xfrm>
        </p:spPr>
        <p:txBody>
          <a:bodyPr/>
          <a:lstStyle/>
          <a:p>
            <a:r>
              <a:rPr lang="en-US" sz="3600" dirty="0"/>
              <a:t>T</a:t>
            </a:r>
            <a:r>
              <a:rPr lang="en-US" sz="3600" dirty="0" smtClean="0"/>
              <a:t>he difference between them are as follows-</a:t>
            </a:r>
            <a:endParaRPr lang="en-US" sz="3600" dirty="0"/>
          </a:p>
        </p:txBody>
      </p:sp>
      <p:sp>
        <p:nvSpPr>
          <p:cNvPr id="3" name="Text Placeholder 2"/>
          <p:cNvSpPr>
            <a:spLocks noGrp="1"/>
          </p:cNvSpPr>
          <p:nvPr>
            <p:ph type="body" idx="1"/>
          </p:nvPr>
        </p:nvSpPr>
        <p:spPr/>
        <p:txBody>
          <a:bodyPr/>
          <a:lstStyle/>
          <a:p>
            <a:pPr algn="ctr"/>
            <a:r>
              <a:rPr lang="en-US" dirty="0" smtClean="0"/>
              <a:t>Comparative Sociology </a:t>
            </a:r>
            <a:endParaRPr lang="en-US" dirty="0"/>
          </a:p>
        </p:txBody>
      </p:sp>
      <p:sp>
        <p:nvSpPr>
          <p:cNvPr id="4" name="Content Placeholder 3"/>
          <p:cNvSpPr>
            <a:spLocks noGrp="1"/>
          </p:cNvSpPr>
          <p:nvPr>
            <p:ph sz="half" idx="2"/>
          </p:nvPr>
        </p:nvSpPr>
        <p:spPr/>
        <p:txBody>
          <a:bodyPr/>
          <a:lstStyle/>
          <a:p>
            <a:r>
              <a:rPr lang="en-US" dirty="0" smtClean="0"/>
              <a:t>Studies macro societies like cities, large rural areas, industrial area or complex societies.                                  </a:t>
            </a:r>
          </a:p>
          <a:p>
            <a:r>
              <a:rPr lang="en-US" dirty="0" smtClean="0"/>
              <a:t>Follows Survey method and Sampling technique .</a:t>
            </a:r>
          </a:p>
          <a:p>
            <a:r>
              <a:rPr lang="en-US" dirty="0" smtClean="0"/>
              <a:t>Follows Statistical method or quantitative technique.</a:t>
            </a:r>
          </a:p>
          <a:p>
            <a:r>
              <a:rPr lang="en-US" dirty="0" smtClean="0"/>
              <a:t>Studies society.</a:t>
            </a:r>
            <a:endParaRPr lang="en-US" dirty="0"/>
          </a:p>
        </p:txBody>
      </p:sp>
      <p:sp>
        <p:nvSpPr>
          <p:cNvPr id="5" name="Text Placeholder 4"/>
          <p:cNvSpPr>
            <a:spLocks noGrp="1"/>
          </p:cNvSpPr>
          <p:nvPr>
            <p:ph type="body" sz="quarter" idx="3"/>
          </p:nvPr>
        </p:nvSpPr>
        <p:spPr/>
        <p:txBody>
          <a:bodyPr/>
          <a:lstStyle/>
          <a:p>
            <a:pPr algn="ctr"/>
            <a:r>
              <a:rPr lang="en-US" dirty="0" smtClean="0"/>
              <a:t>Social Anthropology</a:t>
            </a:r>
            <a:endParaRPr lang="en-US" dirty="0"/>
          </a:p>
        </p:txBody>
      </p:sp>
      <p:sp>
        <p:nvSpPr>
          <p:cNvPr id="6" name="Content Placeholder 5"/>
          <p:cNvSpPr>
            <a:spLocks noGrp="1"/>
          </p:cNvSpPr>
          <p:nvPr>
            <p:ph sz="quarter" idx="4"/>
          </p:nvPr>
        </p:nvSpPr>
        <p:spPr/>
        <p:txBody>
          <a:bodyPr/>
          <a:lstStyle/>
          <a:p>
            <a:r>
              <a:rPr lang="en-US" dirty="0" smtClean="0"/>
              <a:t>Studies micro societies like few villages, tribal, primitive or simple society.</a:t>
            </a:r>
          </a:p>
          <a:p>
            <a:r>
              <a:rPr lang="en-US" dirty="0" smtClean="0"/>
              <a:t>Follows Fieldwork method and Participant observation technique.</a:t>
            </a:r>
          </a:p>
          <a:p>
            <a:r>
              <a:rPr lang="en-US" dirty="0" smtClean="0"/>
              <a:t>Follows qualitative technique.</a:t>
            </a:r>
          </a:p>
          <a:p>
            <a:r>
              <a:rPr lang="en-US" dirty="0" smtClean="0"/>
              <a:t>Studies culture.</a:t>
            </a:r>
            <a:endParaRPr lang="en-US" dirty="0"/>
          </a:p>
        </p:txBody>
      </p:sp>
    </p:spTree>
    <p:extLst>
      <p:ext uri="{BB962C8B-B14F-4D97-AF65-F5344CB8AC3E}">
        <p14:creationId xmlns:p14="http://schemas.microsoft.com/office/powerpoint/2010/main" val="13692055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Comparative Sociology</a:t>
            </a:r>
            <a:endParaRPr lang="en-US" dirty="0"/>
          </a:p>
        </p:txBody>
      </p:sp>
      <p:sp>
        <p:nvSpPr>
          <p:cNvPr id="3" name="Content Placeholder 2"/>
          <p:cNvSpPr>
            <a:spLocks noGrp="1"/>
          </p:cNvSpPr>
          <p:nvPr>
            <p:ph idx="1"/>
          </p:nvPr>
        </p:nvSpPr>
        <p:spPr/>
        <p:txBody>
          <a:bodyPr/>
          <a:lstStyle/>
          <a:p>
            <a:r>
              <a:rPr lang="en-US" sz="2800" dirty="0" smtClean="0"/>
              <a:t>Comparative Sociology is purely scientific and it is closely related to positivism.</a:t>
            </a:r>
          </a:p>
          <a:p>
            <a:r>
              <a:rPr lang="en-US" sz="2800" dirty="0" smtClean="0"/>
              <a:t>In this method only realistic affinities and disparities of societies and groups should be mentioned as the issues of the study and in frames should be drawn very carefully and without any partiality.</a:t>
            </a:r>
          </a:p>
          <a:p>
            <a:r>
              <a:rPr lang="en-US" sz="2800" dirty="0" smtClean="0"/>
              <a:t>Inclusion of imagination and conjecture can bring severe harms to Comparative Sociology.</a:t>
            </a:r>
          </a:p>
        </p:txBody>
      </p:sp>
    </p:spTree>
    <p:extLst>
      <p:ext uri="{BB962C8B-B14F-4D97-AF65-F5344CB8AC3E}">
        <p14:creationId xmlns:p14="http://schemas.microsoft.com/office/powerpoint/2010/main" val="23391325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sz="2800" dirty="0" smtClean="0"/>
              <a:t>This method should come forward making a fine association with Positivism and thus should incorporate new perception and insight in Comparative Sociology.</a:t>
            </a:r>
          </a:p>
          <a:p>
            <a:r>
              <a:rPr lang="en-US" sz="2800" dirty="0" smtClean="0"/>
              <a:t>Comparative Sociology aims at bringing on board the uniformities hidden under the outer surface of disparities.</a:t>
            </a:r>
          </a:p>
          <a:p>
            <a:endParaRPr lang="en-US" sz="2800" dirty="0"/>
          </a:p>
        </p:txBody>
      </p:sp>
    </p:spTree>
    <p:extLst>
      <p:ext uri="{BB962C8B-B14F-4D97-AF65-F5344CB8AC3E}">
        <p14:creationId xmlns:p14="http://schemas.microsoft.com/office/powerpoint/2010/main" val="8398220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lstStyle/>
          <a:p>
            <a:r>
              <a:rPr lang="en-US" sz="3000" dirty="0" err="1" smtClean="0"/>
              <a:t>Gopal</a:t>
            </a:r>
            <a:r>
              <a:rPr lang="en-US" sz="3000" dirty="0" smtClean="0"/>
              <a:t> Saran in his book The Methodology of Anthropological Comparison has highlighted three facts of comparative method leading to its scientific attitude and realistic approach-</a:t>
            </a:r>
          </a:p>
          <a:p>
            <a:pPr lvl="1"/>
            <a:r>
              <a:rPr lang="en-US" sz="2600" dirty="0" smtClean="0"/>
              <a:t>Unit of comparison</a:t>
            </a:r>
          </a:p>
          <a:p>
            <a:pPr lvl="1"/>
            <a:r>
              <a:rPr lang="en-US" sz="2600" dirty="0" smtClean="0"/>
              <a:t>Objectives of comparison</a:t>
            </a:r>
          </a:p>
          <a:p>
            <a:pPr lvl="1"/>
            <a:r>
              <a:rPr lang="en-US" sz="2600" dirty="0" smtClean="0"/>
              <a:t>System of comparison</a:t>
            </a:r>
          </a:p>
          <a:p>
            <a:endParaRPr lang="en-US" sz="2800" dirty="0"/>
          </a:p>
        </p:txBody>
      </p:sp>
    </p:spTree>
    <p:extLst>
      <p:ext uri="{BB962C8B-B14F-4D97-AF65-F5344CB8AC3E}">
        <p14:creationId xmlns:p14="http://schemas.microsoft.com/office/powerpoint/2010/main" val="21243767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M10203787">
  <a:themeElements>
    <a:clrScheme name="Office Them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Office Them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Office Theme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Office Theme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Office Theme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Office Theme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Office Theme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TM10203787</Template>
  <TotalTime>21</TotalTime>
  <Words>706</Words>
  <Application>Microsoft Macintosh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TM10203787</vt:lpstr>
      <vt:lpstr>Comparative Sociology</vt:lpstr>
      <vt:lpstr>Comparative Sociology</vt:lpstr>
      <vt:lpstr>Continuum</vt:lpstr>
      <vt:lpstr>Continuum</vt:lpstr>
      <vt:lpstr>Comparison between Comparative Sociology and Social Anthropology</vt:lpstr>
      <vt:lpstr>The difference between them are as follows-</vt:lpstr>
      <vt:lpstr>Nature of Comparative Sociology</vt:lpstr>
      <vt:lpstr>Continuum</vt:lpstr>
      <vt:lpstr>Continuum</vt:lpstr>
      <vt:lpstr>Scope of Comparative Sociology</vt:lpstr>
      <vt:lpstr>Continuum</vt:lpstr>
      <vt:lpstr>Importance of Comparative Sociology</vt:lpstr>
      <vt:lpstr>Continuum</vt:lpstr>
      <vt:lpstr>Reference</vt:lpstr>
      <vt:lpstr>Thank You</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Sociology</dc:title>
  <dc:subject/>
  <dc:creator/>
  <cp:keywords/>
  <dc:description/>
  <cp:lastModifiedBy>SHANDAR ABBAS</cp:lastModifiedBy>
  <cp:revision>5</cp:revision>
  <cp:lastPrinted>1601-01-01T00:00:00Z</cp:lastPrinted>
  <dcterms:created xsi:type="dcterms:W3CDTF">1601-01-01T00:00:00Z</dcterms:created>
  <dcterms:modified xsi:type="dcterms:W3CDTF">2022-08-02T19:10:52Z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TC102037871033</vt:lpwstr>
  </property>
</Properties>
</file>